
<file path=[Content_Types].xml><?xml version="1.0" encoding="utf-8"?>
<Types xmlns="http://schemas.openxmlformats.org/package/2006/content-types">
  <Default Extension="xml" ContentType="application/xml"/>
  <Default Extension="mp4" ContentType="video/unknown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98428-EC82-E74E-A461-46E7D9F4334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AFEC2-C006-174A-BCB4-99EC70E0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14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Bias word! ONLY. This might be one reason,</a:t>
            </a:r>
            <a:r>
              <a:rPr lang="en-US" baseline="0" dirty="0" smtClean="0"/>
              <a:t> but I am sure it’s not the ONLY thing.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87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Order: See</a:t>
            </a:r>
            <a:r>
              <a:rPr lang="en-US" baseline="0" dirty="0" smtClean="0"/>
              <a:t> pre-thinking, then read, then watch, then read again.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42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3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1B102-7DC2-BE4F-8672-BDEB4187DD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35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65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1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Summarizes</a:t>
            </a:r>
            <a:r>
              <a:rPr lang="en-US" baseline="0" dirty="0" smtClean="0"/>
              <a:t> the lens quickly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3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r>
              <a:rPr lang="en-US" baseline="0" dirty="0" smtClean="0"/>
              <a:t>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5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Showing an example of Readers’ Response. Make it clear that we have to think while watching, reading.</a:t>
            </a:r>
            <a:r>
              <a:rPr lang="en-US" baseline="0" dirty="0" smtClean="0"/>
              <a:t> All aspects of our thoughts and connections and how we interpret what is being said have weight and importance.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1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all the ideas in</a:t>
            </a:r>
            <a:r>
              <a:rPr lang="en-US" baseline="0" dirty="0" smtClean="0"/>
              <a:t> my head from my SCHEMA, BACKGROUND, LEARNING, UNDERSTANDING, PAST.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52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be hard, just bare</a:t>
            </a:r>
            <a:r>
              <a:rPr lang="en-US" baseline="0" dirty="0" smtClean="0"/>
              <a:t> with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1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two things you are trying</a:t>
            </a:r>
            <a:r>
              <a:rPr lang="en-US" baseline="0" dirty="0" smtClean="0"/>
              <a:t> to prove….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34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Specific:</a:t>
            </a:r>
            <a:r>
              <a:rPr lang="en-US" baseline="0" dirty="0" smtClean="0"/>
              <a:t> Caucasian Americans is too broad, think about making it more specific to GOVERNMENT or POLICE/ LAW ENFORCEMENT.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21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Broad, and multitude</a:t>
            </a:r>
            <a:r>
              <a:rPr lang="en-US" baseline="0" dirty="0" smtClean="0"/>
              <a:t> can be too big of a word. You could be super specific and just say “could mean three other things other than violence”.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FEC2-C006-174A-BCB4-99EC70E00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3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8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7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4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2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9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9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6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4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8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8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C9BA8-E82C-AA44-884F-513574A05B63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489B-7F15-714F-8590-A8749314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0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5" Type="http://schemas.openxmlformats.org/officeDocument/2006/relationships/image" Target="../media/image1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Reader Response Introduction &amp; Activity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Sultan </a:t>
            </a:r>
          </a:p>
          <a:p>
            <a:r>
              <a:rPr lang="en-US" dirty="0" smtClean="0"/>
              <a:t>February 10-11,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0512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Possible following argument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 2: </a:t>
            </a:r>
            <a:r>
              <a:rPr lang="en-US" i="1" dirty="0" smtClean="0"/>
              <a:t>By Any Means necessary was perceived as a call to violence only  because Blacks were constantly dealt with that sort of treatment. </a:t>
            </a:r>
            <a:endParaRPr lang="en-US" dirty="0" smtClean="0"/>
          </a:p>
          <a:p>
            <a:endParaRPr lang="en-US" i="1" dirty="0"/>
          </a:p>
          <a:p>
            <a:r>
              <a:rPr lang="en-US" dirty="0" smtClean="0"/>
              <a:t>Always check to see if it relates back to your thesis!</a:t>
            </a:r>
          </a:p>
        </p:txBody>
      </p:sp>
      <p:sp>
        <p:nvSpPr>
          <p:cNvPr id="4" name="Frame 3"/>
          <p:cNvSpPr/>
          <p:nvPr/>
        </p:nvSpPr>
        <p:spPr>
          <a:xfrm>
            <a:off x="5715536" y="2093653"/>
            <a:ext cx="1081318" cy="65212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4840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Your Turn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Poem by: </a:t>
            </a:r>
            <a:r>
              <a:rPr lang="en-US" dirty="0" err="1" smtClean="0"/>
              <a:t>Suheir</a:t>
            </a:r>
            <a:r>
              <a:rPr lang="en-US" dirty="0" smtClean="0"/>
              <a:t> </a:t>
            </a:r>
            <a:r>
              <a:rPr lang="en-US" dirty="0" err="1" smtClean="0"/>
              <a:t>Hamad</a:t>
            </a:r>
            <a:endParaRPr lang="en-US" dirty="0" smtClean="0"/>
          </a:p>
          <a:p>
            <a:r>
              <a:rPr lang="en-US" dirty="0" smtClean="0"/>
              <a:t>Pre-Thinking and Help Deconstructing: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of July is the American Day of Independence</a:t>
            </a:r>
          </a:p>
          <a:p>
            <a:pPr lvl="1"/>
            <a:r>
              <a:rPr lang="en-US" dirty="0" smtClean="0"/>
              <a:t>Don’t be offended with the comment about Malaysian girls</a:t>
            </a:r>
          </a:p>
          <a:p>
            <a:pPr lvl="1"/>
            <a:r>
              <a:rPr lang="en-US" dirty="0" smtClean="0"/>
              <a:t>“Wet” is a double entendre of the beach water, and sexual imagery</a:t>
            </a:r>
          </a:p>
          <a:p>
            <a:pPr lvl="1"/>
            <a:r>
              <a:rPr lang="en-US" dirty="0" smtClean="0"/>
              <a:t>Shrapnel is a type of bomb that when it explodes, it sends metallic pieces in numerous directions</a:t>
            </a:r>
          </a:p>
          <a:p>
            <a:pPr lvl="1"/>
            <a:r>
              <a:rPr lang="en-US" dirty="0" smtClean="0"/>
              <a:t>Countries/ territories mentioned: Iraq, Palestine, Malaysia, </a:t>
            </a:r>
            <a:r>
              <a:rPr lang="en-US" dirty="0" err="1" smtClean="0"/>
              <a:t>Phillipines</a:t>
            </a:r>
            <a:r>
              <a:rPr lang="en-US" dirty="0" smtClean="0"/>
              <a:t>, America</a:t>
            </a:r>
          </a:p>
          <a:p>
            <a:pPr lvl="1"/>
            <a:r>
              <a:rPr lang="en-US" dirty="0" smtClean="0"/>
              <a:t>The term “baby” is a term of endearment to a love/ marital/ sexual partner.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46387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Groups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as Friday</a:t>
            </a:r>
          </a:p>
          <a:p>
            <a:r>
              <a:rPr lang="en-US" dirty="0" smtClean="0"/>
              <a:t>Discuss any TERMS, CONCEPTS, HISTORICAL CONTEXTS THAT YOU NEED TO UNDERSTAND (not yet the meaning of the poem)</a:t>
            </a:r>
          </a:p>
          <a:p>
            <a:r>
              <a:rPr lang="en-US" dirty="0" smtClean="0"/>
              <a:t>For example: “What’s Palestine?”, “Where is Nagasaki and Hiroshima, and why would their babies be headless?”. </a:t>
            </a:r>
          </a:p>
          <a:p>
            <a:r>
              <a:rPr lang="en-US" dirty="0" smtClean="0"/>
              <a:t>Only discussing contextual understanding, not yet what you interpret from the poem.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815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Line 1"/>
          <p:cNvSpPr>
            <a:spLocks noChangeShapeType="1"/>
          </p:cNvSpPr>
          <p:nvPr/>
        </p:nvSpPr>
        <p:spPr bwMode="auto">
          <a:xfrm>
            <a:off x="1000125" y="1419820"/>
            <a:ext cx="7147099" cy="1117"/>
          </a:xfrm>
          <a:prstGeom prst="line">
            <a:avLst/>
          </a:prstGeom>
          <a:noFill/>
          <a:ln w="12700">
            <a:solidFill>
              <a:srgbClr val="A5A59F"/>
            </a:solidFill>
            <a:miter lim="800000"/>
            <a:headEnd/>
            <a:tailEnd/>
          </a:ln>
          <a:effectLst>
            <a:outerShdw blurRad="12700" dist="12700" algn="ctr" rotWithShape="0">
              <a:schemeClr val="bg2">
                <a:alpha val="81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5952" y="1455259"/>
            <a:ext cx="7358063" cy="4962988"/>
          </a:xfrm>
        </p:spPr>
        <p:txBody>
          <a:bodyPr>
            <a:normAutofit/>
          </a:bodyPr>
          <a:lstStyle/>
          <a:p>
            <a:r>
              <a:rPr lang="en-US" dirty="0">
                <a:latin typeface="Verdana" charset="0"/>
                <a:ea typeface="ヒラギノ明朝 ProN W3" charset="0"/>
                <a:cs typeface="ヒラギノ明朝 ProN W3" charset="0"/>
              </a:rPr>
              <a:t>What does this line mean?</a:t>
            </a:r>
          </a:p>
          <a:p>
            <a:r>
              <a:rPr lang="en-US" dirty="0">
                <a:latin typeface="Verdana" charset="0"/>
                <a:ea typeface="ヒラギノ明朝 ProN W3" charset="0"/>
                <a:cs typeface="ヒラギノ明朝 ProN W3" charset="0"/>
              </a:rPr>
              <a:t>How does this make me feel?</a:t>
            </a:r>
          </a:p>
          <a:p>
            <a:r>
              <a:rPr lang="en-US" dirty="0">
                <a:latin typeface="Verdana" charset="0"/>
                <a:ea typeface="ヒラギノ明朝 ProN W3" charset="0"/>
                <a:cs typeface="ヒラギノ明朝 ProN W3" charset="0"/>
              </a:rPr>
              <a:t>Does this poem remind you of anything? (A person, a place, a thing)</a:t>
            </a:r>
          </a:p>
          <a:p>
            <a:r>
              <a:rPr lang="en-US" dirty="0">
                <a:latin typeface="Verdana" charset="0"/>
                <a:ea typeface="ヒラギノ明朝 ProN W3" charset="0"/>
                <a:cs typeface="ヒラギノ明朝 ProN W3" charset="0"/>
              </a:rPr>
              <a:t>Setting, time? </a:t>
            </a:r>
          </a:p>
          <a:p>
            <a:r>
              <a:rPr lang="en-US" dirty="0">
                <a:latin typeface="Verdana" charset="0"/>
                <a:ea typeface="ヒラギノ明朝 ProN W3" charset="0"/>
                <a:cs typeface="ヒラギノ明朝 ProN W3" charset="0"/>
              </a:rPr>
              <a:t>Point-of-View?</a:t>
            </a:r>
          </a:p>
          <a:p>
            <a:r>
              <a:rPr lang="en-US" dirty="0">
                <a:latin typeface="Verdana" charset="0"/>
                <a:ea typeface="ヒラギノ明朝 ProN W3" charset="0"/>
                <a:cs typeface="ヒラギノ明朝 ProN W3" charset="0"/>
              </a:rPr>
              <a:t>Who are the characters?</a:t>
            </a:r>
            <a:endParaRPr lang="en-US" dirty="0">
              <a:solidFill>
                <a:srgbClr val="000000"/>
              </a:solidFill>
              <a:latin typeface="Verdana" charset="0"/>
              <a:ea typeface="ヒラギノ角ゴ ProN W3" charset="0"/>
              <a:cs typeface="ヒラギノ角ゴ ProN W3" charset="0"/>
              <a:sym typeface="Verdana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pperplate" charset="0"/>
                <a:ea typeface="ヒラギノ明朝 ProN W3" charset="0"/>
                <a:cs typeface="ヒラギノ明朝 ProN W3" charset="0"/>
              </a:rPr>
              <a:t>Starter Questions</a:t>
            </a:r>
          </a:p>
        </p:txBody>
      </p:sp>
    </p:spTree>
    <p:extLst>
      <p:ext uri="{BB962C8B-B14F-4D97-AF65-F5344CB8AC3E}">
        <p14:creationId xmlns:p14="http://schemas.microsoft.com/office/powerpoint/2010/main" val="340883247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Larger Questions	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471303"/>
            <a:ext cx="8954960" cy="4825445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tabLst>
                <a:tab pos="139700" algn="l"/>
                <a:tab pos="457200" algn="l"/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ヒラギノ明朝 ProN W3" charset="0"/>
                <a:cs typeface="Verdana" charset="0"/>
                <a:sym typeface="Verdana" charset="0"/>
              </a:rPr>
              <a:t>How does the interaction of text and reader create meaning?</a:t>
            </a:r>
            <a:endParaRPr lang="en-US" sz="2400" dirty="0">
              <a:solidFill>
                <a:srgbClr val="000000"/>
              </a:solidFill>
              <a:latin typeface="Verdana" charset="0"/>
              <a:ea typeface="ヒラギノ角ゴ ProN W3" charset="0"/>
              <a:cs typeface="ヒラギノ角ゴ ProN W3" charset="0"/>
              <a:sym typeface="Verdana" charset="0"/>
            </a:endParaRPr>
          </a:p>
          <a:p>
            <a:pPr eaLnBrk="1" hangingPunct="1">
              <a:buClr>
                <a:srgbClr val="000000"/>
              </a:buClr>
              <a:tabLst>
                <a:tab pos="139700" algn="l"/>
                <a:tab pos="457200" algn="l"/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ヒラギノ明朝 ProN W3" charset="0"/>
                <a:cs typeface="Verdana" charset="0"/>
                <a:sym typeface="Verdana" charset="0"/>
              </a:rPr>
              <a:t>What does a phrase-by-phrase analysis of a short literary text, or a key portion of a longer text, tell us about the reading experience built into that text?</a:t>
            </a:r>
            <a:endParaRPr lang="en-US" sz="2400" dirty="0">
              <a:solidFill>
                <a:srgbClr val="000000"/>
              </a:solidFill>
              <a:latin typeface="Verdana" charset="0"/>
              <a:ea typeface="ヒラギノ角ゴ ProN W3" charset="0"/>
              <a:cs typeface="ヒラギノ角ゴ ProN W3" charset="0"/>
              <a:sym typeface="Verdana" charset="0"/>
            </a:endParaRPr>
          </a:p>
          <a:p>
            <a:pPr eaLnBrk="1" hangingPunct="1">
              <a:buClr>
                <a:srgbClr val="000000"/>
              </a:buClr>
              <a:tabLst>
                <a:tab pos="139700" algn="l"/>
                <a:tab pos="457200" algn="l"/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ヒラギノ明朝 ProN W3" charset="0"/>
                <a:cs typeface="Verdana" charset="0"/>
                <a:sym typeface="Verdana" charset="0"/>
              </a:rPr>
              <a:t>Do the sounds/shapes of the words as they appear on the page, or how they are spoken by the reader, enhance or change the meaning of the word/work?</a:t>
            </a:r>
            <a:endParaRPr lang="en-US" sz="2400" dirty="0">
              <a:solidFill>
                <a:srgbClr val="000000"/>
              </a:solidFill>
              <a:latin typeface="Verdana" charset="0"/>
              <a:ea typeface="ヒラギノ角ゴ ProN W3" charset="0"/>
              <a:cs typeface="ヒラギノ角ゴ ProN W3" charset="0"/>
              <a:sym typeface="Verdana" charset="0"/>
            </a:endParaRPr>
          </a:p>
          <a:p>
            <a:pPr eaLnBrk="1" hangingPunct="1">
              <a:buClr>
                <a:srgbClr val="000000"/>
              </a:buClr>
              <a:tabLst>
                <a:tab pos="139700" algn="l"/>
                <a:tab pos="457200" algn="l"/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ヒラギノ明朝 ProN W3" charset="0"/>
                <a:cs typeface="Verdana" charset="0"/>
                <a:sym typeface="Verdana" charset="0"/>
              </a:rPr>
              <a:t>How might we interpret a literary text to show that the reader</a:t>
            </a:r>
            <a:r>
              <a:rPr lang="ja-JP" altLang="en-US" sz="2400" dirty="0">
                <a:solidFill>
                  <a:srgbClr val="000000"/>
                </a:solidFill>
                <a:latin typeface="Verdana" charset="0"/>
                <a:ea typeface="ヒラギノ明朝 ProN W3" charset="0"/>
                <a:cs typeface="Verdana" charset="0"/>
                <a:sym typeface="Verdana" charset="0"/>
              </a:rPr>
              <a:t>‘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ヒラギノ明朝 ProN W3" charset="0"/>
                <a:cs typeface="Verdana" charset="0"/>
                <a:sym typeface="Verdana" charset="0"/>
              </a:rPr>
              <a:t>s response </a:t>
            </a:r>
            <a:r>
              <a:rPr lang="en-US" sz="2800" dirty="0">
                <a:solidFill>
                  <a:srgbClr val="000000"/>
                </a:solidFill>
                <a:latin typeface="Verdana" charset="0"/>
                <a:ea typeface="ヒラギノ明朝 ProN W3" charset="0"/>
                <a:cs typeface="Verdana" charset="0"/>
                <a:sym typeface="Verdana" charset="0"/>
              </a:rPr>
              <a:t>is similar to the topic of the text?</a:t>
            </a:r>
            <a:endParaRPr lang="en-US" sz="2800" dirty="0"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4571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432564" y="1852174"/>
            <a:ext cx="5222463" cy="7581900"/>
          </a:xfrm>
        </p:spPr>
        <p:txBody>
          <a:bodyPr/>
          <a:lstStyle/>
          <a:p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What</a:t>
            </a:r>
            <a:r>
              <a:rPr lang="ja-JP" altLang="en-US" dirty="0">
                <a:latin typeface="Palatino" charset="0"/>
                <a:ea typeface="ヒラギノ明朝 ProN W3" charset="0"/>
                <a:cs typeface="ヒラギノ明朝 ProN W3" charset="0"/>
              </a:rPr>
              <a:t>’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s the point?  </a:t>
            </a:r>
          </a:p>
          <a:p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What</a:t>
            </a:r>
            <a:r>
              <a:rPr lang="ja-JP" altLang="en-US" dirty="0">
                <a:latin typeface="Palatino" charset="0"/>
                <a:ea typeface="ヒラギノ明朝 ProN W3" charset="0"/>
                <a:cs typeface="ヒラギノ明朝 ProN W3" charset="0"/>
              </a:rPr>
              <a:t>’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s the theme?</a:t>
            </a:r>
          </a:p>
          <a:p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What</a:t>
            </a:r>
            <a:r>
              <a:rPr lang="ja-JP" altLang="en-US" dirty="0">
                <a:latin typeface="Palatino" charset="0"/>
                <a:ea typeface="ヒラギノ明朝 ProN W3" charset="0"/>
                <a:cs typeface="ヒラギノ明朝 ProN W3" charset="0"/>
              </a:rPr>
              <a:t>’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s the message?</a:t>
            </a:r>
          </a:p>
          <a:p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What</a:t>
            </a:r>
            <a:r>
              <a:rPr lang="ja-JP" altLang="en-US" dirty="0">
                <a:latin typeface="Palatino" charset="0"/>
                <a:ea typeface="ヒラギノ明朝 ProN W3" charset="0"/>
                <a:cs typeface="ヒラギノ明朝 ProN W3" charset="0"/>
              </a:rPr>
              <a:t>’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s the meaning?</a:t>
            </a:r>
          </a:p>
          <a:p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What</a:t>
            </a:r>
            <a:r>
              <a:rPr lang="ja-JP" altLang="en-US" dirty="0">
                <a:latin typeface="Palatino" charset="0"/>
                <a:ea typeface="ヒラギノ明朝 ProN W3" charset="0"/>
                <a:cs typeface="ヒラギノ明朝 ProN W3" charset="0"/>
              </a:rPr>
              <a:t>’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s the lesson?</a:t>
            </a:r>
          </a:p>
          <a:p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>
              <a:buFont typeface="Palatino" charset="0"/>
              <a:buNone/>
            </a:pP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5208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interpret, experience, feel, IS WHAT MEANING IS TRUE/ VALID. </a:t>
            </a:r>
          </a:p>
          <a:p>
            <a:r>
              <a:rPr lang="en-US" dirty="0" smtClean="0"/>
              <a:t>If you think it, as long as you can prove it, it’s “game” (you can use it to defend your point).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377905"/>
              </p:ext>
            </p:extLst>
          </p:nvPr>
        </p:nvGraphicFramePr>
        <p:xfrm>
          <a:off x="1386689" y="4194258"/>
          <a:ext cx="6096000" cy="183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(SOMEWHAT)</a:t>
                      </a:r>
                      <a:r>
                        <a:rPr lang="en-US" baseline="0" dirty="0" smtClean="0"/>
                        <a:t> CON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don</a:t>
                      </a:r>
                      <a:r>
                        <a:rPr lang="fr-FR" baseline="0" dirty="0" smtClean="0"/>
                        <a:t>’</a:t>
                      </a:r>
                      <a:r>
                        <a:rPr lang="en-US" baseline="0" dirty="0" smtClean="0"/>
                        <a:t>t need to do an exhaustive amount of research to prove or defend your point.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 have to know about the world, be aware of your</a:t>
                      </a:r>
                      <a:r>
                        <a:rPr lang="en-US" baseline="0" dirty="0" smtClean="0"/>
                        <a:t> feelings, and know how to express them to CREATE and EXPLAIN your meaning.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70248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Reading Comprehension Skill is the Most Important for this particular Literary Lens?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9387" y="2299586"/>
            <a:ext cx="7895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www.polleverywhere.com</a:t>
            </a:r>
            <a:r>
              <a:rPr lang="en-US" dirty="0"/>
              <a:t>/</a:t>
            </a:r>
            <a:r>
              <a:rPr lang="en-US" dirty="0" err="1"/>
              <a:t>multiple_choice_polls</a:t>
            </a:r>
            <a:r>
              <a:rPr lang="en-US" dirty="0"/>
              <a:t>/jdpO0uxJKuScD7a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46828"/>
            <a:ext cx="789533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Would anyone like an explanation of any of these strategies just incase their name/ title is unfamiliar to you?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165594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Modeled Demonstration of a Reader Response THESIS, and FIRST POINT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03605" y="1956364"/>
            <a:ext cx="32611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declare our right on this earth to be a man, to be a human being, to be respected as a human being, to be given the rights of a human being in this society, on this earth, in this day, which we intend to bring into existence </a:t>
            </a:r>
            <a:r>
              <a:rPr lang="en-US" b="1" i="1" dirty="0"/>
              <a:t>by any means necessary</a:t>
            </a:r>
            <a:r>
              <a:rPr lang="en-US" b="1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69938" y="4784878"/>
            <a:ext cx="3020219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 I know?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By Any Means Necessary (Low)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9878" y="161675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6919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51"/>
            <a:ext cx="3318830" cy="5611330"/>
          </a:xfrm>
        </p:spPr>
        <p:txBody>
          <a:bodyPr>
            <a:noAutofit/>
          </a:bodyPr>
          <a:lstStyle/>
          <a:p>
            <a:r>
              <a:rPr lang="en-US" sz="2000" dirty="0" smtClean="0"/>
              <a:t>1960’s were a time when the civil rights struggle for Black Americans was at it’s highest and most heated (emotion-filled, violent, restless)</a:t>
            </a:r>
          </a:p>
          <a:p>
            <a:r>
              <a:rPr lang="en-US" sz="2000" dirty="0" smtClean="0"/>
              <a:t>Malcolm X was in stark contrast (extremely different) to Martin Luther King Jr., another extremely well-known civil rights leader</a:t>
            </a:r>
          </a:p>
          <a:p>
            <a:r>
              <a:rPr lang="en-US" sz="2000" dirty="0" smtClean="0"/>
              <a:t>Malcolm X spoke in fiery and exhausted tones</a:t>
            </a:r>
          </a:p>
          <a:p>
            <a:r>
              <a:rPr lang="en-US" sz="2000" dirty="0" smtClean="0"/>
              <a:t>He was a Muslim by name, and used his practice to fuel his criticism of the treatment of Black Americans. 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59519" y="120128"/>
            <a:ext cx="3318830" cy="685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Violence against Black’s especially by the police was intense, common, and relentless</a:t>
            </a:r>
          </a:p>
          <a:p>
            <a:r>
              <a:rPr lang="en-US" sz="1800" dirty="0" smtClean="0"/>
              <a:t> I have seen movies that had broadened my perspective such as: X, Mississippi Burning, The Ghosts of Mississippi, The Help, etc. </a:t>
            </a:r>
          </a:p>
          <a:p>
            <a:r>
              <a:rPr lang="en-US" sz="1800" dirty="0" smtClean="0"/>
              <a:t>I do endorse the use of violence in DEFENCE to an aggressive/ violent mistreatment by ANY group/ coalition</a:t>
            </a:r>
          </a:p>
          <a:p>
            <a:r>
              <a:rPr lang="en-US" sz="1800" dirty="0" smtClean="0"/>
              <a:t>Listening to rap music in the 1980’s and 1990’s, Malcolm X was spoken about A LOT. </a:t>
            </a:r>
          </a:p>
          <a:p>
            <a:r>
              <a:rPr lang="en-US" sz="1800" b="1" dirty="0" smtClean="0"/>
              <a:t>I know that Malcolm X was most feared because the government/ Caucasian population of America believed he would be behind creating a violent resistance among Black men/ women against the law enforcement and government of America. He was seen as a trouble maker. </a:t>
            </a:r>
            <a:endParaRPr lang="en-US" sz="1800" b="1" dirty="0"/>
          </a:p>
        </p:txBody>
      </p:sp>
      <p:sp>
        <p:nvSpPr>
          <p:cNvPr id="6" name="Rectangle 5"/>
          <p:cNvSpPr/>
          <p:nvPr/>
        </p:nvSpPr>
        <p:spPr>
          <a:xfrm>
            <a:off x="7534896" y="1954831"/>
            <a:ext cx="122292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 I know, feel, and think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896273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Single, provable statement </a:t>
            </a:r>
          </a:p>
          <a:p>
            <a:r>
              <a:rPr lang="en-US" i="1" u="sng" dirty="0" smtClean="0"/>
              <a:t>Reader’s Response Lens</a:t>
            </a:r>
            <a:r>
              <a:rPr lang="en-US" i="1" dirty="0" smtClean="0"/>
              <a:t>: Can be an opinion, feeling, thought I construed from my own thinking</a:t>
            </a:r>
          </a:p>
          <a:p>
            <a:r>
              <a:rPr lang="en-US" dirty="0" smtClean="0"/>
              <a:t>My back thoughts that I think I want to prove with this speech (small excerpt):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b="1" u="sng" dirty="0" smtClean="0"/>
              <a:t>might not be violence he was calling for</a:t>
            </a:r>
            <a:r>
              <a:rPr lang="en-US" dirty="0" smtClean="0"/>
              <a:t>, but everyone thought he meant that because of the simple things he was asking for, and how Black Americans were being treated at the time</a:t>
            </a:r>
          </a:p>
          <a:p>
            <a:pPr lvl="1"/>
            <a:r>
              <a:rPr lang="en-US" dirty="0" smtClean="0"/>
              <a:t>The items he was asking for were simple, and shouldn’t have had to be asked for in the first place (at that point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century). </a:t>
            </a:r>
          </a:p>
        </p:txBody>
      </p:sp>
    </p:spTree>
    <p:extLst>
      <p:ext uri="{BB962C8B-B14F-4D97-AF65-F5344CB8AC3E}">
        <p14:creationId xmlns:p14="http://schemas.microsoft.com/office/powerpoint/2010/main" val="15803203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983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Malcolm X’s comment “By Any Means Necessary” was seen as a call to violence by popular American society because the demands he was making were for simple human rights and dignities.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20690663">
            <a:off x="1109422" y="3562882"/>
            <a:ext cx="8229600" cy="2398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</a:rPr>
              <a:t>What’s the problem here?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7298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60407"/>
          </a:xfrm>
        </p:spPr>
        <p:txBody>
          <a:bodyPr/>
          <a:lstStyle/>
          <a:p>
            <a:r>
              <a:rPr lang="en-US" dirty="0" smtClean="0"/>
              <a:t>Malcolm X incited fear of a violent backlash against Caucasian Americans with his statement “by any means necessary”.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315194">
            <a:off x="364690" y="4473205"/>
            <a:ext cx="8229600" cy="2398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0000FF"/>
                </a:solidFill>
              </a:rPr>
              <a:t>What I’m going to do:</a:t>
            </a:r>
          </a:p>
          <a:p>
            <a:pPr>
              <a:buFontTx/>
              <a:buChar char="•"/>
            </a:pPr>
            <a:r>
              <a:rPr lang="en-US" i="1" dirty="0" smtClean="0">
                <a:solidFill>
                  <a:srgbClr val="0000FF"/>
                </a:solidFill>
              </a:rPr>
              <a:t>Analyze my understanding of what was happening to Black Americans at the time, by police and the government.</a:t>
            </a: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Explain how the tone and anger in the voice </a:t>
            </a:r>
            <a:r>
              <a:rPr lang="en-US" i="1" dirty="0" smtClean="0">
                <a:solidFill>
                  <a:srgbClr val="0000FF"/>
                </a:solidFill>
              </a:rPr>
              <a:t>convince me</a:t>
            </a:r>
            <a:r>
              <a:rPr lang="en-US" dirty="0" smtClean="0">
                <a:solidFill>
                  <a:srgbClr val="0000FF"/>
                </a:solidFill>
              </a:rPr>
              <a:t> that he is exhausted, and make me feel that “now is the time”</a:t>
            </a:r>
          </a:p>
          <a:p>
            <a:pPr>
              <a:buFontTx/>
              <a:buChar char="•"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Font typeface="Arial"/>
              <a:buNone/>
            </a:pP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rot="21121879">
            <a:off x="1426768" y="3056782"/>
            <a:ext cx="8229600" cy="2398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660066"/>
                </a:solidFill>
              </a:rPr>
              <a:t>What other lens could this relate to?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660066"/>
                </a:solidFill>
              </a:rPr>
              <a:t>Biographical/ Historical Lens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660066"/>
                </a:solidFill>
              </a:rPr>
              <a:t>Marxist Lens</a:t>
            </a:r>
          </a:p>
          <a:p>
            <a:pPr>
              <a:buFontTx/>
              <a:buChar char="•"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Font typeface="Arial"/>
              <a:buNone/>
            </a:pPr>
            <a:endParaRPr lang="en-US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3406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build="p"/>
      <p:bldP spid="6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Argument 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727" y="1497234"/>
            <a:ext cx="8229600" cy="2003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“By any means necessary” can mean a multitude of things.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20690663">
            <a:off x="627597" y="3048049"/>
            <a:ext cx="8229600" cy="2398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</a:rPr>
              <a:t>What I’m Going to do:</a:t>
            </a: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Explain in my opinion what “by any means necessary” could mean</a:t>
            </a: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Could mean demonstrations, protesting, financial divestment, civil disobedience. </a:t>
            </a:r>
          </a:p>
        </p:txBody>
      </p:sp>
    </p:spTree>
    <p:extLst>
      <p:ext uri="{BB962C8B-B14F-4D97-AF65-F5344CB8AC3E}">
        <p14:creationId xmlns:p14="http://schemas.microsoft.com/office/powerpoint/2010/main" val="355595895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1310</Words>
  <Application>Microsoft Macintosh PowerPoint</Application>
  <PresentationFormat>On-screen Show (4:3)</PresentationFormat>
  <Paragraphs>109</Paragraphs>
  <Slides>15</Slides>
  <Notes>15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Reader Response Introduction &amp; Activity</vt:lpstr>
      <vt:lpstr>Reader Response</vt:lpstr>
      <vt:lpstr>What Reading Comprehension Skill is the Most Important for this particular Literary Lens?</vt:lpstr>
      <vt:lpstr>Modeled Demonstration of a Reader Response THESIS, and FIRST POINT</vt:lpstr>
      <vt:lpstr>PowerPoint Presentation</vt:lpstr>
      <vt:lpstr>Thesis</vt:lpstr>
      <vt:lpstr>Thesis</vt:lpstr>
      <vt:lpstr>Thesis</vt:lpstr>
      <vt:lpstr>Argument 1</vt:lpstr>
      <vt:lpstr>Possible following argument</vt:lpstr>
      <vt:lpstr>Your Turn</vt:lpstr>
      <vt:lpstr>Groups</vt:lpstr>
      <vt:lpstr>Starter Questions</vt:lpstr>
      <vt:lpstr>Larger Questions </vt:lpstr>
      <vt:lpstr>The Big Questions</vt:lpstr>
    </vt:vector>
  </TitlesOfParts>
  <Company>Taylor's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Reader Response Introduction &amp; Activity</dc:title>
  <dc:creator>Taylor's College</dc:creator>
  <cp:lastModifiedBy>Taylor's College</cp:lastModifiedBy>
  <cp:revision>14</cp:revision>
  <dcterms:created xsi:type="dcterms:W3CDTF">2014-02-09T23:50:52Z</dcterms:created>
  <dcterms:modified xsi:type="dcterms:W3CDTF">2014-02-10T02:13:00Z</dcterms:modified>
</cp:coreProperties>
</file>